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35FD-A82E-DAA5-57A9-44D2D326F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521434-C2F9-8609-D7B1-7E74480B7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4AE87-5DC6-562E-A553-EC70795AA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7ECD1-8D8A-9616-CFC8-A43B16FBF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F3124-1926-AAD1-B37A-ACF8D1F4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1957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27CC0-C8A4-13F1-875F-2E170852C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B23A0-0308-37FE-475B-50EEC5187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E954E-B3DE-E3F3-2621-8A849A383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21B66-EBC5-0E50-5D63-113779763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B1C3D-DF47-EF13-EC56-2BAB33F5C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4569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35E60F-2C78-745C-F64E-23FC145BC4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EE16CF-C9D1-E5E6-8C5D-FAAC3B9FA4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D7AF7-8C59-B53D-A344-CB4F3BF56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4AD29-0BCB-755D-41DD-A1C86F31A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6AF21-F637-4FA6-1C77-F1DF68E93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7748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B099C-D783-AB2F-7F3D-2F059D65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F3738-A356-BD75-05C6-2CD224F07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F792B-41A0-B555-D87D-7594F44D5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9737F-0653-4805-9102-6978D4AE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13491-18B8-680A-FEC2-A5636B9DB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0250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A896D-D258-6CED-63D9-BC28C04A4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25C38-83F5-79E8-AC36-189EA08F3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FECC3-179C-2792-1041-33B7517F4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08F4E-606F-D9FD-3676-F36BE25AC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2E5D8-FE02-8B9A-D4EB-1667A61B3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68916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46DBC-D959-A11A-862D-B5DEF866D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4F66-1B92-CD3C-ABF7-49DD6580B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9967CE-9D4D-BF1F-1EA9-D875C86044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44AC43-D005-7421-1C61-88F695BB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16D20-DB5F-EDD9-9CF7-94970F197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1CED3-9B57-FF4C-2B5A-45819CEC7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4615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72400-AD18-F0FD-6186-FBAEF8004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AFA213-3771-C318-293C-5654F3110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0DD2B-4B6E-6114-6FB6-967196991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44C6E6-EECE-B3DE-74FD-E5D945B1DF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171271-B3BE-EB2F-B631-05DB12CFC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0CE86-A3C0-8489-16EB-9F959B72C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5A9B44-62A1-D9D8-D56E-97E532D7A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F19923-866B-6D57-5588-86988194B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7153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D854E-3BB4-ED74-FFD2-B619F53AF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8CA118-491F-FF76-E7D8-6C37B4D9D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A39D-3157-6AFA-3C60-550981836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EEDD21-0FDF-7203-F256-A6FF4DFF1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8978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A2A0DF-7522-F6B0-2D05-1912CD45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BBFFF-F55D-8BD7-DF3F-F47574B6A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6E148F-7404-2512-A547-8C1A08BE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8131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256B6-10FC-208B-307F-E36D1262E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75B83-9A83-789F-E015-8AFF780744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8D7CF8-D809-84A8-9D5C-DF972D2C2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E8E54-F9E8-A631-317B-CB2C1DC81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717D92-300B-294C-C59C-DEAB7452E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22A704-1ED3-331A-B432-CA8836626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508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EA71B-74CC-7393-BC6C-BD39EED1F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A5F1C8-333B-38DC-3A35-3AD5C1587F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069D2-DE7C-979C-98F2-42F3E6AA27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14658-3814-EBBD-D5D2-AF38FBA8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43E724-1691-C2E7-A4C1-B93E62CEE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D42124-2477-8426-6BA9-99F9C4006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018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642E4F-B899-6C81-EF21-58FFBA89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DA290-213D-BD73-D4D6-7A9BD0BAE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35FDE-5A30-7DC4-AAC8-C07F0D2D9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09BB2-2B88-439B-BEBC-9F0931C05657}" type="datetimeFigureOut">
              <a:rPr lang="en-CA" smtClean="0"/>
              <a:t>2023-05-19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95CCD-3C6F-9849-2054-D1BEA7186B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C05FA-6814-8A49-53FA-C9B114298A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3BC9A-8FD6-4533-9A3C-4981EE95657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078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1A9B4-6899-DF71-1242-68D017C969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Environmental Criminology Research: Week 1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405C91-3598-BBB9-BE6B-BDB6B1DA05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Finian Lugtigheid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2440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6F99B-C5BE-960E-6A7F-55B87DA79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88038-865A-617C-18CA-41228CC33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Various Environmental Criminology Research Papers</a:t>
            </a:r>
          </a:p>
          <a:p>
            <a:r>
              <a:rPr lang="en-US" dirty="0"/>
              <a:t>Environmental Criminology (Chapter 3)</a:t>
            </a:r>
          </a:p>
          <a:p>
            <a:r>
              <a:rPr lang="en-US" dirty="0"/>
              <a:t>Built Environment, Land Use, and Crime (</a:t>
            </a:r>
            <a:r>
              <a:rPr lang="en-US" dirty="0" err="1"/>
              <a:t>Wuschke</a:t>
            </a:r>
            <a:r>
              <a:rPr lang="en-US" dirty="0"/>
              <a:t> &amp; Kinney, 2018)</a:t>
            </a:r>
          </a:p>
          <a:p>
            <a:r>
              <a:rPr lang="en-US" dirty="0"/>
              <a:t>Street Networks and Crime (Davies &amp; Bowers, 2018)</a:t>
            </a:r>
          </a:p>
          <a:p>
            <a:r>
              <a:rPr lang="en-US" dirty="0"/>
              <a:t>Computer Simulations: Agent-Focused Environmental Criminology (Birks, 2018)</a:t>
            </a:r>
            <a:endParaRPr lang="en-CA" b="1" dirty="0"/>
          </a:p>
          <a:p>
            <a:r>
              <a:rPr lang="en-CA" dirty="0"/>
              <a:t>Measuring the Built Environment with Google Street View and Machine Learning (</a:t>
            </a:r>
            <a:r>
              <a:rPr lang="en-CA" dirty="0" err="1"/>
              <a:t>Hipp</a:t>
            </a:r>
            <a:r>
              <a:rPr lang="en-CA" dirty="0"/>
              <a:t> et al. 2021)</a:t>
            </a:r>
          </a:p>
          <a:p>
            <a:r>
              <a:rPr lang="en-CA" dirty="0"/>
              <a:t>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575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81B6-0D34-B3DE-952C-5E7081662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900CF-FEF3-9689-DF0D-F128544B6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Dr. Parks Previous Work</a:t>
            </a:r>
          </a:p>
          <a:p>
            <a:r>
              <a:rPr lang="en-US" dirty="0"/>
              <a:t>Differences in Geographic Profiles When using Street Routing Versus Manhattan Distances in Buffer Zone Radii Calculations (2021)</a:t>
            </a:r>
          </a:p>
          <a:p>
            <a:r>
              <a:rPr lang="en-US" dirty="0"/>
              <a:t>Residential Burglary Prediction Using Deep Learning (2020)</a:t>
            </a:r>
          </a:p>
          <a:p>
            <a:r>
              <a:rPr lang="en-US" dirty="0"/>
              <a:t>Graph Model of Environmental Backcloth (2022)</a:t>
            </a:r>
          </a:p>
          <a:p>
            <a:r>
              <a:rPr lang="en-US" dirty="0"/>
              <a:t>Social Network Analysis of Global Transshipment (2020)</a:t>
            </a:r>
          </a:p>
          <a:p>
            <a:r>
              <a:rPr lang="en-US" dirty="0"/>
              <a:t>Street Profile Analysis (2016)</a:t>
            </a:r>
          </a:p>
          <a:p>
            <a:r>
              <a:rPr lang="en-US" dirty="0"/>
              <a:t>Investigating Historical Crime Importance in Vancouver (2021)</a:t>
            </a:r>
          </a:p>
        </p:txBody>
      </p:sp>
    </p:spTree>
    <p:extLst>
      <p:ext uri="{BB962C8B-B14F-4D97-AF65-F5344CB8AC3E}">
        <p14:creationId xmlns:p14="http://schemas.microsoft.com/office/powerpoint/2010/main" val="3240734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EACE6-4820-30F9-70E4-A3608540B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3E819-7899-3149-B171-1FE7F0F2D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Other Research</a:t>
            </a:r>
          </a:p>
          <a:p>
            <a:r>
              <a:rPr lang="en-US" dirty="0"/>
              <a:t>Some of Environmental Psychology (Gifford 1987)</a:t>
            </a:r>
          </a:p>
          <a:p>
            <a:r>
              <a:rPr lang="en-US" dirty="0"/>
              <a:t>The Porch Pirate Problem (McKay 2021)</a:t>
            </a:r>
          </a:p>
          <a:p>
            <a:r>
              <a:rPr lang="en-US" dirty="0"/>
              <a:t>Porch Pirates: Examining Unattended Package Theft Through Crime Script Analysis (Hicks et al. 2019)</a:t>
            </a:r>
          </a:p>
        </p:txBody>
      </p:sp>
    </p:spTree>
    <p:extLst>
      <p:ext uri="{BB962C8B-B14F-4D97-AF65-F5344CB8AC3E}">
        <p14:creationId xmlns:p14="http://schemas.microsoft.com/office/powerpoint/2010/main" val="1094794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DD195-5287-035C-CAA0-A174B8A2E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Ideas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CC1E1-9BCE-D959-CCD3-365B64D76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Improving zone radii calculations for predicting anchor points by varying P-Norm equations</a:t>
            </a:r>
          </a:p>
          <a:p>
            <a:r>
              <a:rPr lang="en-US" dirty="0"/>
              <a:t>Using ABMs to determine whether street betweenness causes criminals to commit more crimes or simply has more criminals</a:t>
            </a:r>
          </a:p>
          <a:p>
            <a:r>
              <a:rPr lang="en-US" dirty="0"/>
              <a:t>Using Social Network Analysis to find online scammer networks</a:t>
            </a:r>
          </a:p>
          <a:p>
            <a:r>
              <a:rPr lang="en-US" dirty="0"/>
              <a:t> Something to do with Porch Pirates (Gateway crime)</a:t>
            </a:r>
          </a:p>
          <a:p>
            <a:r>
              <a:rPr lang="en-US" dirty="0"/>
              <a:t>Analyze car </a:t>
            </a:r>
            <a:r>
              <a:rPr lang="en-US" dirty="0" err="1"/>
              <a:t>breakins</a:t>
            </a:r>
            <a:r>
              <a:rPr lang="en-US" dirty="0"/>
              <a:t> in San Francisco (SNA?)</a:t>
            </a:r>
          </a:p>
          <a:p>
            <a:r>
              <a:rPr lang="en-US" dirty="0"/>
              <a:t>Building upon the graph model of the environmental backcloth</a:t>
            </a:r>
          </a:p>
        </p:txBody>
      </p:sp>
    </p:spTree>
    <p:extLst>
      <p:ext uri="{BB962C8B-B14F-4D97-AF65-F5344CB8AC3E}">
        <p14:creationId xmlns:p14="http://schemas.microsoft.com/office/powerpoint/2010/main" val="2409573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21E7-78E9-12C8-9356-B75D768E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n-US" sz="4000"/>
              <a:t>Radii Calculation Sample</a:t>
            </a:r>
            <a:endParaRPr lang="en-CA" sz="40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6A28351B-F361-FFBA-0C14-B52E7EE5A2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90719" y="2330505"/>
                <a:ext cx="5278066" cy="3979585"/>
              </a:xfrm>
            </p:spPr>
            <p:txBody>
              <a:bodyPr anchor="ctr">
                <a:norm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Given a crime point on a map a probability map can be constructed for the anchor point of the criminal based on distance from the crime</a:t>
                </a:r>
              </a:p>
              <a:p>
                <a:pPr marL="0" indent="0">
                  <a:buNone/>
                </a:pPr>
                <a:r>
                  <a:rPr lang="en-US" sz="2000" dirty="0"/>
                  <a:t>Various Distance Metrics can be used but usually take the form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p>
                  </m:oMath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Top: P=2 (Euclidean Distance)</a:t>
                </a:r>
              </a:p>
              <a:p>
                <a:pPr marL="0" indent="0">
                  <a:buNone/>
                </a:pPr>
                <a:r>
                  <a:rPr lang="en-US" sz="2000" dirty="0"/>
                  <a:t>Bottom: P=1 (Manhattan Distance)</a:t>
                </a:r>
              </a:p>
            </p:txBody>
          </p:sp>
        </mc:Choice>
        <mc:Fallback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6A28351B-F361-FFBA-0C14-B52E7EE5A2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90719" y="2330505"/>
                <a:ext cx="5278066" cy="3979585"/>
              </a:xfrm>
              <a:blipFill>
                <a:blip r:embed="rId2"/>
                <a:stretch>
                  <a:fillRect l="-1270" r="-92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 descr="A picture containing colorfulness, screenshot&#10;&#10;Description automatically generated">
            <a:extLst>
              <a:ext uri="{FF2B5EF4-FFF2-40B4-BE49-F238E27FC236}">
                <a16:creationId xmlns:a16="http://schemas.microsoft.com/office/drawing/2014/main" id="{BBD8707A-832D-6EBE-E0AE-D9B6039646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3" r="1367"/>
          <a:stretch/>
        </p:blipFill>
        <p:spPr>
          <a:xfrm>
            <a:off x="7083423" y="581892"/>
            <a:ext cx="4397433" cy="2518756"/>
          </a:xfrm>
          <a:prstGeom prst="rect">
            <a:avLst/>
          </a:prstGeom>
        </p:spPr>
      </p:pic>
      <p:pic>
        <p:nvPicPr>
          <p:cNvPr id="5" name="Content Placeholder 4" descr="P=1 Manhattan Distance&#10;">
            <a:extLst>
              <a:ext uri="{FF2B5EF4-FFF2-40B4-BE49-F238E27FC236}">
                <a16:creationId xmlns:a16="http://schemas.microsoft.com/office/drawing/2014/main" id="{189B35AB-9F12-E1F8-0EB8-64494F1F14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8" r="1458"/>
          <a:stretch/>
        </p:blipFill>
        <p:spPr>
          <a:xfrm>
            <a:off x="7083423" y="3707894"/>
            <a:ext cx="4395569" cy="251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485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24B6C-DD95-88F9-C180-5C631D73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n-US" sz="4000"/>
              <a:t>Radii Calculation Sample</a:t>
            </a:r>
            <a:endParaRPr lang="en-CA" sz="400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BC192D3-CF41-98B9-2227-4A0C1FB54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5278066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Multiple crimes can be analyzed with the probability for each crime layered on top of each other to get a probability distribution for multiple crimes</a:t>
            </a:r>
          </a:p>
          <a:p>
            <a:pPr marL="0" indent="0">
              <a:buNone/>
            </a:pPr>
            <a:r>
              <a:rPr lang="en-US" sz="2000" dirty="0"/>
              <a:t>Top: P=2 (Euclidean Distance)</a:t>
            </a:r>
          </a:p>
          <a:p>
            <a:pPr marL="0" indent="0">
              <a:buNone/>
            </a:pPr>
            <a:r>
              <a:rPr lang="en-US" sz="2000" dirty="0"/>
              <a:t>Bottom: P=1 (Manhattan Distance)</a:t>
            </a:r>
          </a:p>
        </p:txBody>
      </p:sp>
      <p:pic>
        <p:nvPicPr>
          <p:cNvPr id="7" name="Picture 6" descr="A picture containing colorfulness, screenshot&#10;&#10;Description automatically generated">
            <a:extLst>
              <a:ext uri="{FF2B5EF4-FFF2-40B4-BE49-F238E27FC236}">
                <a16:creationId xmlns:a16="http://schemas.microsoft.com/office/drawing/2014/main" id="{84776FBF-3CB2-A62C-B8FE-3DBBBC50C8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8" r="6541"/>
          <a:stretch/>
        </p:blipFill>
        <p:spPr>
          <a:xfrm>
            <a:off x="7083423" y="581892"/>
            <a:ext cx="4397433" cy="2518756"/>
          </a:xfrm>
          <a:prstGeom prst="rect">
            <a:avLst/>
          </a:prstGeom>
        </p:spPr>
      </p:pic>
      <p:pic>
        <p:nvPicPr>
          <p:cNvPr id="5" name="Content Placeholder 4" descr="A picture containing colorfulness, screenshot, purple&#10;&#10;Description automatically generated">
            <a:extLst>
              <a:ext uri="{FF2B5EF4-FFF2-40B4-BE49-F238E27FC236}">
                <a16:creationId xmlns:a16="http://schemas.microsoft.com/office/drawing/2014/main" id="{3B57E50D-C8B1-F91B-3964-669E587171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6" r="6340"/>
          <a:stretch/>
        </p:blipFill>
        <p:spPr>
          <a:xfrm>
            <a:off x="7083423" y="3707894"/>
            <a:ext cx="4395569" cy="251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805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74FC5-6A3F-D776-EFF7-A3AEE6E08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n-US" sz="4000"/>
              <a:t>Radii Calculation Sample</a:t>
            </a:r>
            <a:endParaRPr lang="en-CA" sz="400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6580507-23A7-D058-1DD6-84D13EADD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5278066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P can also take on non integer values. When it is in the range (1, 2) the resulting distance function is between the Euclidean and Manhattan distance function.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Top: P=1.5 on a single crime point</a:t>
            </a:r>
          </a:p>
          <a:p>
            <a:pPr marL="0" indent="0">
              <a:buNone/>
            </a:pPr>
            <a:r>
              <a:rPr lang="en-US" sz="2000" dirty="0"/>
              <a:t>Bottom: P=1.5 on three crime points</a:t>
            </a:r>
          </a:p>
        </p:txBody>
      </p:sp>
      <p:pic>
        <p:nvPicPr>
          <p:cNvPr id="5" name="Content Placeholder 4" descr="A picture containing colorfulness, screenshot&#10;&#10;Description automatically generated">
            <a:extLst>
              <a:ext uri="{FF2B5EF4-FFF2-40B4-BE49-F238E27FC236}">
                <a16:creationId xmlns:a16="http://schemas.microsoft.com/office/drawing/2014/main" id="{7AEDD33D-92D7-EE3D-D33A-F7C8A1F35E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1" r="1438"/>
          <a:stretch/>
        </p:blipFill>
        <p:spPr>
          <a:xfrm>
            <a:off x="7083423" y="581892"/>
            <a:ext cx="4397433" cy="2518756"/>
          </a:xfrm>
          <a:prstGeom prst="rect">
            <a:avLst/>
          </a:prstGeom>
        </p:spPr>
      </p:pic>
      <p:pic>
        <p:nvPicPr>
          <p:cNvPr id="7" name="Picture 6" descr="A picture containing colorfulness, screenshot&#10;&#10;Description automatically generated">
            <a:extLst>
              <a:ext uri="{FF2B5EF4-FFF2-40B4-BE49-F238E27FC236}">
                <a16:creationId xmlns:a16="http://schemas.microsoft.com/office/drawing/2014/main" id="{98C776AE-C187-71A2-AED8-60BBF5EC1A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0" r="6305"/>
          <a:stretch/>
        </p:blipFill>
        <p:spPr>
          <a:xfrm>
            <a:off x="7083423" y="3707894"/>
            <a:ext cx="4395569" cy="251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86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colorfulness, screenshot&#10;&#10;Description automatically generated">
            <a:extLst>
              <a:ext uri="{FF2B5EF4-FFF2-40B4-BE49-F238E27FC236}">
                <a16:creationId xmlns:a16="http://schemas.microsoft.com/office/drawing/2014/main" id="{18CED983-C893-B95C-F652-E70DA7AA8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080" y="458109"/>
            <a:ext cx="3211039" cy="1589464"/>
          </a:xfrm>
          <a:prstGeom prst="rect">
            <a:avLst/>
          </a:prstGeom>
        </p:spPr>
      </p:pic>
      <p:pic>
        <p:nvPicPr>
          <p:cNvPr id="11" name="Picture 10" descr="A picture containing colorfulness, screenshot, purple&#10;&#10;Description automatically generated">
            <a:extLst>
              <a:ext uri="{FF2B5EF4-FFF2-40B4-BE49-F238E27FC236}">
                <a16:creationId xmlns:a16="http://schemas.microsoft.com/office/drawing/2014/main" id="{90EC9D80-EBB2-D015-9045-46D47158F9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790" y="468492"/>
            <a:ext cx="3169090" cy="1568700"/>
          </a:xfrm>
          <a:prstGeom prst="rect">
            <a:avLst/>
          </a:prstGeom>
        </p:spPr>
      </p:pic>
      <p:pic>
        <p:nvPicPr>
          <p:cNvPr id="9" name="Picture 8" descr="A picture containing colorfulness, screenshot&#10;&#10;Description automatically generated">
            <a:extLst>
              <a:ext uri="{FF2B5EF4-FFF2-40B4-BE49-F238E27FC236}">
                <a16:creationId xmlns:a16="http://schemas.microsoft.com/office/drawing/2014/main" id="{CF3802A3-2581-470F-9377-AE751DDC7F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080" y="4792006"/>
            <a:ext cx="3219976" cy="1593888"/>
          </a:xfrm>
          <a:prstGeom prst="rect">
            <a:avLst/>
          </a:prstGeom>
        </p:spPr>
      </p:pic>
      <p:pic>
        <p:nvPicPr>
          <p:cNvPr id="13" name="Picture 12" descr="A picture containing colorfulness, screenshot&#10;&#10;Description automatically generated">
            <a:extLst>
              <a:ext uri="{FF2B5EF4-FFF2-40B4-BE49-F238E27FC236}">
                <a16:creationId xmlns:a16="http://schemas.microsoft.com/office/drawing/2014/main" id="{F4CAB3A2-A077-4360-C93A-DE80D4D0B7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432" y="2653608"/>
            <a:ext cx="3132898" cy="1550784"/>
          </a:xfrm>
          <a:prstGeom prst="rect">
            <a:avLst/>
          </a:prstGeom>
        </p:spPr>
      </p:pic>
      <p:pic>
        <p:nvPicPr>
          <p:cNvPr id="7" name="Picture 6" descr="A picture containing colorfulness, screenshot&#10;&#10;Description automatically generated">
            <a:extLst>
              <a:ext uri="{FF2B5EF4-FFF2-40B4-BE49-F238E27FC236}">
                <a16:creationId xmlns:a16="http://schemas.microsoft.com/office/drawing/2014/main" id="{D928B286-7F32-5992-9525-94C462FE13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635" y="2634136"/>
            <a:ext cx="3211571" cy="1589728"/>
          </a:xfrm>
          <a:prstGeom prst="rect">
            <a:avLst/>
          </a:prstGeom>
        </p:spPr>
      </p:pic>
      <p:pic>
        <p:nvPicPr>
          <p:cNvPr id="15" name="Picture 14" descr="A picture containing colorfulness, screenshot&#10;&#10;Description automatically generated">
            <a:extLst>
              <a:ext uri="{FF2B5EF4-FFF2-40B4-BE49-F238E27FC236}">
                <a16:creationId xmlns:a16="http://schemas.microsoft.com/office/drawing/2014/main" id="{810D5895-016A-F68E-E1BE-8CC19559E2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790" y="4804600"/>
            <a:ext cx="3169090" cy="15687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1709EE3-976B-3887-9D58-B6BB22AF3F06}"/>
              </a:ext>
            </a:extLst>
          </p:cNvPr>
          <p:cNvSpPr txBox="1"/>
          <p:nvPr/>
        </p:nvSpPr>
        <p:spPr>
          <a:xfrm>
            <a:off x="542925" y="895350"/>
            <a:ext cx="42814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Comparison of the various P values on 1 and three crime points</a:t>
            </a:r>
            <a:endParaRPr lang="en-CA" b="1" dirty="0"/>
          </a:p>
          <a:p>
            <a:endParaRPr lang="en-CA" dirty="0"/>
          </a:p>
          <a:p>
            <a:r>
              <a:rPr lang="en-CA" dirty="0"/>
              <a:t>Top: P=1</a:t>
            </a:r>
          </a:p>
          <a:p>
            <a:r>
              <a:rPr lang="en-CA" dirty="0"/>
              <a:t>Middle: P=1.5</a:t>
            </a:r>
          </a:p>
          <a:p>
            <a:r>
              <a:rPr lang="en-CA" dirty="0"/>
              <a:t>Bottom: P=2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36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440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Environmental Criminology Research: Week 1</vt:lpstr>
      <vt:lpstr>Research</vt:lpstr>
      <vt:lpstr>Research</vt:lpstr>
      <vt:lpstr>Research</vt:lpstr>
      <vt:lpstr>Research Ideas</vt:lpstr>
      <vt:lpstr>Radii Calculation Sample</vt:lpstr>
      <vt:lpstr>Radii Calculation Sample</vt:lpstr>
      <vt:lpstr>Radii Calculation Sample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Criminology Research: Week 1</dc:title>
  <dc:creator>Finian Lugtigheid</dc:creator>
  <cp:lastModifiedBy>Finian Lugtigheid</cp:lastModifiedBy>
  <cp:revision>1</cp:revision>
  <dcterms:created xsi:type="dcterms:W3CDTF">2023-05-19T22:33:32Z</dcterms:created>
  <dcterms:modified xsi:type="dcterms:W3CDTF">2023-05-19T23:31:24Z</dcterms:modified>
</cp:coreProperties>
</file>

<file path=docProps/thumbnail.jpeg>
</file>